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embeddedFontLst>
    <p:embeddedFont>
      <p:font typeface="Noto Sans KR" panose="020B0500000000000000" pitchFamily="34" charset="-127"/>
      <p:regular r:id="rId13"/>
      <p:bold r:id="rId14"/>
    </p:embeddedFont>
    <p:embeddedFont>
      <p:font typeface="Noto Sans KR Light" panose="020B0300000000000000" pitchFamily="34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4135" userDrawn="1">
          <p15:clr>
            <a:srgbClr val="A4A3A4"/>
          </p15:clr>
        </p15:guide>
        <p15:guide id="5" orient="horz" pos="28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B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20" y="84"/>
      </p:cViewPr>
      <p:guideLst>
        <p:guide orient="horz" pos="2160"/>
        <p:guide pos="3840"/>
        <p:guide orient="horz" pos="1094"/>
        <p:guide pos="4135"/>
        <p:guide orient="horz" pos="28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432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88" userDrawn="1">
          <p15:clr>
            <a:srgbClr val="F26B43"/>
          </p15:clr>
        </p15:guide>
        <p15:guide id="2" orient="horz" pos="232" userDrawn="1">
          <p15:clr>
            <a:srgbClr val="F26B43"/>
          </p15:clr>
        </p15:guide>
        <p15:guide id="3" pos="234" userDrawn="1">
          <p15:clr>
            <a:srgbClr val="F26B43"/>
          </p15:clr>
        </p15:guide>
        <p15:guide id="4" pos="74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F8A90E-BA33-4608-8478-69AF2768156B}"/>
              </a:ext>
            </a:extLst>
          </p:cNvPr>
          <p:cNvSpPr txBox="1"/>
          <p:nvPr/>
        </p:nvSpPr>
        <p:spPr>
          <a:xfrm>
            <a:off x="1611030" y="2962621"/>
            <a:ext cx="89755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딥러닝을</a:t>
            </a:r>
            <a:r>
              <a:rPr lang="ko-KR" altLang="en-US" sz="6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이용한 이미지인식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FA152-0B41-49F2-8CEC-571FEE4C4FF4}"/>
              </a:ext>
            </a:extLst>
          </p:cNvPr>
          <p:cNvSpPr txBox="1"/>
          <p:nvPr/>
        </p:nvSpPr>
        <p:spPr>
          <a:xfrm>
            <a:off x="1163273" y="3239619"/>
            <a:ext cx="9865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Deep Learning from scratch &amp; </a:t>
            </a:r>
            <a:r>
              <a:rPr lang="en-US" altLang="ko-KR" sz="2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Pytorch</a:t>
            </a:r>
            <a:endParaRPr lang="ko-KR" altLang="en-US" sz="2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71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A79E59-F575-4F4D-A565-F541E186DFF8}"/>
              </a:ext>
            </a:extLst>
          </p:cNvPr>
          <p:cNvSpPr txBox="1"/>
          <p:nvPr/>
        </p:nvSpPr>
        <p:spPr>
          <a:xfrm>
            <a:off x="384175" y="381000"/>
            <a:ext cx="5640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Outcomes and Feature plans</a:t>
            </a:r>
            <a:endParaRPr lang="ko-KR" altLang="en-US" sz="32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D82F1-1137-494E-AB9D-DEF4ADF3BD70}"/>
              </a:ext>
            </a:extLst>
          </p:cNvPr>
          <p:cNvSpPr txBox="1"/>
          <p:nvPr/>
        </p:nvSpPr>
        <p:spPr>
          <a:xfrm>
            <a:off x="381470" y="1745384"/>
            <a:ext cx="1402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Outcomes</a:t>
            </a:r>
            <a:endParaRPr lang="ko-KR" altLang="en-US" sz="2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439F183-6C4F-4F87-B258-F400D39F3220}"/>
              </a:ext>
            </a:extLst>
          </p:cNvPr>
          <p:cNvCxnSpPr/>
          <p:nvPr/>
        </p:nvCxnSpPr>
        <p:spPr>
          <a:xfrm>
            <a:off x="6096001" y="0"/>
            <a:ext cx="0" cy="70389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A5E759-7AD0-4B4C-AE94-CABC09A54464}"/>
              </a:ext>
            </a:extLst>
          </p:cNvPr>
          <p:cNvSpPr txBox="1"/>
          <p:nvPr/>
        </p:nvSpPr>
        <p:spPr>
          <a:xfrm>
            <a:off x="6467556" y="1745384"/>
            <a:ext cx="180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Feature plans</a:t>
            </a:r>
            <a:endParaRPr lang="ko-KR" altLang="en-US" sz="2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7F605E-B96B-4841-893A-4FDBB05A88BD}"/>
              </a:ext>
            </a:extLst>
          </p:cNvPr>
          <p:cNvSpPr txBox="1"/>
          <p:nvPr/>
        </p:nvSpPr>
        <p:spPr>
          <a:xfrm>
            <a:off x="6467556" y="2145494"/>
            <a:ext cx="5184752" cy="282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이번 학기에 구현한 신경망을 기반으로 더 다양한 데이터를 </a:t>
            </a:r>
            <a:r>
              <a:rPr lang="en-US" altLang="ko-KR" sz="12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training</a:t>
            </a:r>
            <a:r>
              <a:rPr lang="ko-KR" altLang="en-US" sz="12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및 </a:t>
            </a:r>
            <a:r>
              <a:rPr lang="en-US" altLang="ko-KR" sz="12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test</a:t>
            </a:r>
            <a:r>
              <a:rPr lang="ko-KR" altLang="en-US" sz="12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하여</a:t>
            </a:r>
            <a:endParaRPr lang="en-US" altLang="ko-KR" sz="12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더 다양한 데이터를 분류할 수 있는 신경망을 만드는 것을 목표로 한다</a:t>
            </a:r>
            <a:r>
              <a:rPr lang="en-US" altLang="ko-KR" sz="12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endParaRPr lang="en-US" altLang="ko-KR" sz="12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인터넷을 통해 더 다양한 학습데이터를 구축하도 신경망을 학습시킨다</a:t>
            </a:r>
            <a:r>
              <a:rPr lang="en-US" altLang="ko-KR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학습결과를 활용한 프로그램을 개발한다</a:t>
            </a:r>
            <a:r>
              <a:rPr lang="en-US" altLang="ko-KR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사물을 인식 및 분류 할 수 있는 프로그램을 개발한다</a:t>
            </a:r>
            <a:r>
              <a:rPr lang="en-US" altLang="ko-KR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더욱 정확하게 사람의 얼굴을 학습하고 구분할 수 있는 신경망을 구축하기 위해 신경망을 개선한다</a:t>
            </a:r>
            <a:r>
              <a:rPr lang="en-US" altLang="ko-KR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다양한 오픈소스를 활용 및 참조하여 더욱 개선된 인공지능 프로그램을 만든다</a:t>
            </a:r>
            <a:r>
              <a:rPr lang="en-US" altLang="ko-KR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ko-KR" altLang="en-US" sz="12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AF23B-E300-4EF3-8D02-4F33B31ECC23}"/>
              </a:ext>
            </a:extLst>
          </p:cNvPr>
          <p:cNvSpPr txBox="1"/>
          <p:nvPr/>
        </p:nvSpPr>
        <p:spPr>
          <a:xfrm>
            <a:off x="381470" y="5224252"/>
            <a:ext cx="5184752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다양한 황성화 함수와 회귀를 구현하고 매개변수 최적화</a:t>
            </a:r>
            <a:r>
              <a:rPr lang="en-US" altLang="ko-KR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역전파</a:t>
            </a:r>
            <a:r>
              <a:rPr lang="ko-KR" altLang="en-US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등을 통해 신경망</a:t>
            </a:r>
            <a:r>
              <a:rPr lang="en-US" altLang="ko-KR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인공지능</a:t>
            </a:r>
            <a:r>
              <a:rPr lang="en-US" altLang="ko-KR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의 성능을 향상시켰다</a:t>
            </a:r>
            <a:r>
              <a:rPr lang="en-US" altLang="ko-KR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ko-KR" altLang="en-US" sz="12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4C53CD8-F729-4B1E-BCAE-73962D76A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10" y="2265085"/>
            <a:ext cx="2714573" cy="1451885"/>
          </a:xfrm>
          <a:prstGeom prst="rect">
            <a:avLst/>
          </a:prstGeom>
          <a:ln w="3175">
            <a:solidFill>
              <a:srgbClr val="ADB9CA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F4C29F-2E63-4742-ABCB-58E50372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10" y="3766258"/>
            <a:ext cx="3118983" cy="1231727"/>
          </a:xfrm>
          <a:prstGeom prst="rect">
            <a:avLst/>
          </a:prstGeom>
          <a:ln w="3175">
            <a:solidFill>
              <a:srgbClr val="ADB9CA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E1EA07-15CF-4901-A3F9-EA032F26D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901" y="2541838"/>
            <a:ext cx="3508321" cy="224333"/>
          </a:xfrm>
          <a:prstGeom prst="rect">
            <a:avLst/>
          </a:prstGeom>
          <a:ln w="3175">
            <a:solidFill>
              <a:srgbClr val="ADB9CA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5B3F5A-D739-4AF6-82F1-98D2032C6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980" y="2858244"/>
            <a:ext cx="2947242" cy="1430077"/>
          </a:xfrm>
          <a:prstGeom prst="rect">
            <a:avLst/>
          </a:prstGeom>
          <a:ln w="3175">
            <a:solidFill>
              <a:srgbClr val="ADB9CA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0547B96-F594-4632-A478-3AA665875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7613" y="4855090"/>
            <a:ext cx="1467055" cy="142895"/>
          </a:xfrm>
          <a:prstGeom prst="rect">
            <a:avLst/>
          </a:prstGeom>
          <a:ln w="3175">
            <a:solidFill>
              <a:srgbClr val="ADB9CA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7732A6-76C1-46B0-AA3C-F1F38A3BF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641" y="4659518"/>
            <a:ext cx="1476581" cy="171474"/>
          </a:xfrm>
          <a:prstGeom prst="rect">
            <a:avLst/>
          </a:prstGeom>
          <a:ln w="3175">
            <a:solidFill>
              <a:srgbClr val="ADB9CA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BA2B9E3-44F4-4E40-9032-08F4CB7BA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8287" y="4541020"/>
            <a:ext cx="1606381" cy="140559"/>
          </a:xfrm>
          <a:prstGeom prst="rect">
            <a:avLst/>
          </a:prstGeom>
          <a:ln w="3175">
            <a:solidFill>
              <a:srgbClr val="ADB9CA"/>
            </a:solidFill>
          </a:ln>
        </p:spPr>
      </p:pic>
    </p:spTree>
    <p:extLst>
      <p:ext uri="{BB962C8B-B14F-4D97-AF65-F5344CB8AC3E}">
        <p14:creationId xmlns:p14="http://schemas.microsoft.com/office/powerpoint/2010/main" val="2221163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F8A90E-BA33-4608-8478-69AF2768156B}"/>
              </a:ext>
            </a:extLst>
          </p:cNvPr>
          <p:cNvSpPr txBox="1"/>
          <p:nvPr/>
        </p:nvSpPr>
        <p:spPr>
          <a:xfrm>
            <a:off x="2763505" y="2931300"/>
            <a:ext cx="66793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End of Document;</a:t>
            </a:r>
            <a:endParaRPr lang="ko-KR" altLang="en-US" sz="6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FA152-0B41-49F2-8CEC-571FEE4C4FF4}"/>
              </a:ext>
            </a:extLst>
          </p:cNvPr>
          <p:cNvSpPr txBox="1"/>
          <p:nvPr/>
        </p:nvSpPr>
        <p:spPr>
          <a:xfrm>
            <a:off x="1163273" y="3239619"/>
            <a:ext cx="9865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Deep Learning from scratch &amp; </a:t>
            </a:r>
            <a:r>
              <a:rPr lang="en-US" altLang="ko-KR" sz="2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Pytorch</a:t>
            </a:r>
            <a:endParaRPr lang="ko-KR" altLang="en-US" sz="2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143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A79E59-F575-4F4D-A565-F541E186DFF8}"/>
              </a:ext>
            </a:extLst>
          </p:cNvPr>
          <p:cNvSpPr txBox="1"/>
          <p:nvPr/>
        </p:nvSpPr>
        <p:spPr>
          <a:xfrm>
            <a:off x="371475" y="381000"/>
            <a:ext cx="28162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D82F1-1137-494E-AB9D-DEF4ADF3BD70}"/>
              </a:ext>
            </a:extLst>
          </p:cNvPr>
          <p:cNvSpPr txBox="1"/>
          <p:nvPr/>
        </p:nvSpPr>
        <p:spPr>
          <a:xfrm>
            <a:off x="6477000" y="1743764"/>
            <a:ext cx="3702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Objectives and Members</a:t>
            </a:r>
            <a:endParaRPr lang="ko-KR" altLang="en-US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C32DC-5B81-4AA6-8E66-F0F19DF84738}"/>
              </a:ext>
            </a:extLst>
          </p:cNvPr>
          <p:cNvSpPr txBox="1"/>
          <p:nvPr/>
        </p:nvSpPr>
        <p:spPr>
          <a:xfrm>
            <a:off x="6477000" y="2407191"/>
            <a:ext cx="3972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Activities by week by week</a:t>
            </a:r>
            <a:endParaRPr lang="ko-KR" altLang="en-US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4321A-E16A-45E2-98B4-F0A1472D27C7}"/>
              </a:ext>
            </a:extLst>
          </p:cNvPr>
          <p:cNvSpPr txBox="1"/>
          <p:nvPr/>
        </p:nvSpPr>
        <p:spPr>
          <a:xfrm>
            <a:off x="6477000" y="2994418"/>
            <a:ext cx="2203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week1. </a:t>
            </a:r>
            <a:r>
              <a:rPr lang="en-US" altLang="ko-KR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pytorch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기초 문법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82AAE-EA83-40EC-A27B-FB1263069D48}"/>
              </a:ext>
            </a:extLst>
          </p:cNvPr>
          <p:cNvSpPr txBox="1"/>
          <p:nvPr/>
        </p:nvSpPr>
        <p:spPr>
          <a:xfrm>
            <a:off x="6477000" y="3420137"/>
            <a:ext cx="315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week2. 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선형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로지스틱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소프트맥스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회귀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2403C-AFC3-463A-8ECB-AD0F2C6AD70D}"/>
              </a:ext>
            </a:extLst>
          </p:cNvPr>
          <p:cNvSpPr txBox="1"/>
          <p:nvPr/>
        </p:nvSpPr>
        <p:spPr>
          <a:xfrm>
            <a:off x="6477000" y="3863001"/>
            <a:ext cx="314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week3. 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인공 신경망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퍼셉트론과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역전파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52473-ECD7-4D85-A386-5B66FC6C1759}"/>
              </a:ext>
            </a:extLst>
          </p:cNvPr>
          <p:cNvSpPr txBox="1"/>
          <p:nvPr/>
        </p:nvSpPr>
        <p:spPr>
          <a:xfrm>
            <a:off x="6477000" y="4305865"/>
            <a:ext cx="3493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week4. 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다층 </a:t>
            </a:r>
            <a:r>
              <a:rPr lang="ko-KR" altLang="en-US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퍼셉트론을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이용한 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MNIST 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분류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66944-D183-4B8F-A945-82B360CAA7ED}"/>
              </a:ext>
            </a:extLst>
          </p:cNvPr>
          <p:cNvSpPr txBox="1"/>
          <p:nvPr/>
        </p:nvSpPr>
        <p:spPr>
          <a:xfrm>
            <a:off x="6477000" y="4748729"/>
            <a:ext cx="1841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week5. </a:t>
            </a:r>
            <a:r>
              <a:rPr lang="ko-KR" altLang="en-US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합성곱과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풀링</a:t>
            </a:r>
            <a:endParaRPr lang="ko-KR" altLang="en-US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F88FA-67AF-4C6A-96D6-2253E26CA615}"/>
              </a:ext>
            </a:extLst>
          </p:cNvPr>
          <p:cNvSpPr txBox="1"/>
          <p:nvPr/>
        </p:nvSpPr>
        <p:spPr>
          <a:xfrm>
            <a:off x="6477000" y="5191593"/>
            <a:ext cx="2772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week6. CNN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을 이용한 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MNIST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분류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439F183-6C4F-4F87-B258-F400D39F3220}"/>
              </a:ext>
            </a:extLst>
          </p:cNvPr>
          <p:cNvCxnSpPr/>
          <p:nvPr/>
        </p:nvCxnSpPr>
        <p:spPr>
          <a:xfrm>
            <a:off x="6096000" y="0"/>
            <a:ext cx="0" cy="70389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56F0E89-EC14-4496-814A-319669C37618}"/>
              </a:ext>
            </a:extLst>
          </p:cNvPr>
          <p:cNvSpPr txBox="1"/>
          <p:nvPr/>
        </p:nvSpPr>
        <p:spPr>
          <a:xfrm>
            <a:off x="6477000" y="5693509"/>
            <a:ext cx="413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Outcomes and Future Plans</a:t>
            </a:r>
            <a:endParaRPr lang="ko-KR" altLang="en-US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74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A79E59-F575-4F4D-A565-F541E186DFF8}"/>
              </a:ext>
            </a:extLst>
          </p:cNvPr>
          <p:cNvSpPr txBox="1"/>
          <p:nvPr/>
        </p:nvSpPr>
        <p:spPr>
          <a:xfrm>
            <a:off x="384175" y="381000"/>
            <a:ext cx="4876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Objectives and Members</a:t>
            </a:r>
            <a:endParaRPr lang="ko-KR" altLang="en-US" sz="32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D82F1-1137-494E-AB9D-DEF4ADF3BD70}"/>
              </a:ext>
            </a:extLst>
          </p:cNvPr>
          <p:cNvSpPr txBox="1"/>
          <p:nvPr/>
        </p:nvSpPr>
        <p:spPr>
          <a:xfrm>
            <a:off x="381470" y="1745384"/>
            <a:ext cx="143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Objectives</a:t>
            </a:r>
            <a:endParaRPr lang="ko-KR" altLang="en-US" sz="2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439F183-6C4F-4F87-B258-F400D39F3220}"/>
              </a:ext>
            </a:extLst>
          </p:cNvPr>
          <p:cNvCxnSpPr/>
          <p:nvPr/>
        </p:nvCxnSpPr>
        <p:spPr>
          <a:xfrm>
            <a:off x="6096001" y="0"/>
            <a:ext cx="0" cy="70389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A5E759-7AD0-4B4C-AE94-CABC09A54464}"/>
              </a:ext>
            </a:extLst>
          </p:cNvPr>
          <p:cNvSpPr txBox="1"/>
          <p:nvPr/>
        </p:nvSpPr>
        <p:spPr>
          <a:xfrm>
            <a:off x="6459167" y="5645721"/>
            <a:ext cx="1292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Members</a:t>
            </a:r>
            <a:endParaRPr lang="ko-KR" altLang="en-US" sz="2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DD0792-8D50-420F-9475-BCDFEA6BDCC5}"/>
              </a:ext>
            </a:extLst>
          </p:cNvPr>
          <p:cNvSpPr txBox="1"/>
          <p:nvPr/>
        </p:nvSpPr>
        <p:spPr>
          <a:xfrm>
            <a:off x="381470" y="2349712"/>
            <a:ext cx="5484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겨울방학에 진행한 딥러닝 이론 스터디의 내용을 구현하는 것이 목표이다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028B00-4D4A-4676-BE63-4CB3F8781B69}"/>
              </a:ext>
            </a:extLst>
          </p:cNvPr>
          <p:cNvSpPr txBox="1"/>
          <p:nvPr/>
        </p:nvSpPr>
        <p:spPr>
          <a:xfrm>
            <a:off x="381470" y="2700097"/>
            <a:ext cx="5607754" cy="2323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Python, </a:t>
            </a:r>
            <a:r>
              <a:rPr lang="en-US" altLang="ko-KR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Pytorch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사용하여 다양한 활성화 함수와 회귀를 구현한다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역전파와 매개변수 최적화를 사용하여 학습 정확도를 향상시킨다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매개변수 최적화 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: SGD, Momentum, </a:t>
            </a:r>
            <a:r>
              <a:rPr lang="en-US" altLang="ko-KR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AdaGrad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MNIST dataset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을 이용해  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training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과 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test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진행하고 직접 구현한 </a:t>
            </a:r>
            <a:b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신경망의 성능을 확인한다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다른 오픈소스의 학습 모델과 비교하여 직접 구현한 신경망의 성능을</a:t>
            </a:r>
            <a:b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확인하고 향상 시킨다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7F605E-B96B-4841-893A-4FDBB05A88BD}"/>
              </a:ext>
            </a:extLst>
          </p:cNvPr>
          <p:cNvSpPr txBox="1"/>
          <p:nvPr/>
        </p:nvSpPr>
        <p:spPr>
          <a:xfrm>
            <a:off x="6467556" y="6045831"/>
            <a:ext cx="1656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2019028313 - </a:t>
            </a:r>
            <a:r>
              <a:rPr lang="ko-KR" altLang="en-US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김혜원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BF19DE-DA09-45BF-A838-4F5C25CABA42}"/>
              </a:ext>
            </a:extLst>
          </p:cNvPr>
          <p:cNvSpPr txBox="1"/>
          <p:nvPr/>
        </p:nvSpPr>
        <p:spPr>
          <a:xfrm>
            <a:off x="8338350" y="6045831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2019037129 - </a:t>
            </a:r>
            <a:r>
              <a:rPr lang="ko-KR" altLang="en-US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신민경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19D48B-FA6D-4946-AE0F-B8E67CAAA8D4}"/>
              </a:ext>
            </a:extLst>
          </p:cNvPr>
          <p:cNvSpPr txBox="1"/>
          <p:nvPr/>
        </p:nvSpPr>
        <p:spPr>
          <a:xfrm>
            <a:off x="10169074" y="6045831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2017012351 - </a:t>
            </a:r>
            <a:r>
              <a:rPr lang="ko-KR" altLang="en-US" sz="12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이영섭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E8C789-A87B-4937-AF7C-E4ED6E2CE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16" b="96947" l="3200" r="99600">
                        <a14:foregroundMark x1="47400" y1="93225" x2="47400" y2="93225"/>
                        <a14:foregroundMark x1="95800" y1="44370" x2="95800" y2="44370"/>
                        <a14:foregroundMark x1="99600" y1="50095" x2="99600" y2="50095"/>
                        <a14:foregroundMark x1="42100" y1="11164" x2="42100" y2="11164"/>
                        <a14:foregroundMark x1="49500" y1="9065" x2="62600" y2="35782"/>
                        <a14:foregroundMark x1="62600" y1="35782" x2="61000" y2="35210"/>
                        <a14:foregroundMark x1="35500" y1="33492" x2="5500" y2="46565"/>
                        <a14:foregroundMark x1="5500" y1="46565" x2="42200" y2="39790"/>
                        <a14:foregroundMark x1="42200" y1="39790" x2="69100" y2="26813"/>
                        <a14:foregroundMark x1="69100" y1="26813" x2="66100" y2="16698"/>
                        <a14:foregroundMark x1="54700" y1="34733" x2="22000" y2="33969"/>
                        <a14:foregroundMark x1="22000" y1="33969" x2="3200" y2="59828"/>
                        <a14:foregroundMark x1="3200" y1="59828" x2="19100" y2="66508"/>
                        <a14:foregroundMark x1="35500" y1="6011" x2="56100" y2="7824"/>
                        <a14:foregroundMark x1="37000" y1="6202" x2="60900" y2="23569"/>
                        <a14:foregroundMark x1="60900" y1="23569" x2="45400" y2="43511"/>
                        <a14:foregroundMark x1="53500" y1="96947" x2="51000" y2="96660"/>
                        <a14:foregroundMark x1="15900" y1="30821" x2="12700" y2="60305"/>
                        <a14:foregroundMark x1="12700" y1="60305" x2="35000" y2="40649"/>
                        <a14:foregroundMark x1="35000" y1="40649" x2="68700" y2="36355"/>
                        <a14:foregroundMark x1="68700" y1="36355" x2="61200" y2="8779"/>
                        <a14:foregroundMark x1="61200" y1="8779" x2="57400" y2="8206"/>
                        <a14:foregroundMark x1="35300" y1="6489" x2="52900" y2="19943"/>
                        <a14:foregroundMark x1="61800" y1="39790" x2="49400" y2="42176"/>
                        <a14:foregroundMark x1="30200" y1="20229" x2="47700" y2="210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9" y="2648966"/>
            <a:ext cx="1230685" cy="128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7636D90-E3A8-4CB2-9F60-B904A5EFC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51" b="98454" l="1700" r="96600">
                        <a14:foregroundMark x1="47500" y1="2320" x2="15300" y2="34450"/>
                        <a14:foregroundMark x1="15300" y1="34450" x2="10400" y2="76718"/>
                        <a14:foregroundMark x1="50926" y1="90689" x2="58000" y2="93127"/>
                        <a14:foregroundMark x1="10400" y1="76718" x2="20979" y2="80365"/>
                        <a14:foregroundMark x1="88086" y1="67280" x2="93200" y2="62887"/>
                        <a14:foregroundMark x1="58000" y1="93127" x2="61404" y2="90203"/>
                        <a14:foregroundMark x1="93200" y1="62887" x2="86200" y2="36856"/>
                        <a14:foregroundMark x1="68100" y1="22938" x2="68100" y2="22938"/>
                        <a14:foregroundMark x1="68500" y1="20533" x2="69400" y2="19759"/>
                        <a14:foregroundMark x1="48200" y1="4725" x2="18100" y2="32302"/>
                        <a14:foregroundMark x1="18100" y1="32302" x2="6400" y2="75172"/>
                        <a14:foregroundMark x1="6400" y1="75172" x2="10800" y2="80155"/>
                        <a14:foregroundMark x1="13400" y1="37457" x2="9300" y2="70275"/>
                        <a14:foregroundMark x1="10800" y1="46907" x2="8200" y2="64519"/>
                        <a14:foregroundMark x1="1900" y1="50945" x2="1700" y2="61770"/>
                        <a14:foregroundMark x1="49100" y1="3608" x2="49100" y2="3608"/>
                        <a14:foregroundMark x1="29000" y1="90120" x2="66600" y2="96306"/>
                        <a14:foregroundMark x1="96600" y1="53952" x2="96400" y2="62285"/>
                        <a14:foregroundMark x1="89200" y1="77491" x2="88200" y2="73454"/>
                        <a14:foregroundMark x1="88000" y1="71564" x2="87300" y2="73625"/>
                        <a14:foregroundMark x1="86900" y1="73969" x2="86200" y2="75086"/>
                        <a14:foregroundMark x1="85557" y1="73744" x2="85400" y2="76031"/>
                        <a14:foregroundMark x1="85667" y1="73430" x2="87300" y2="75859"/>
                        <a14:foregroundMark x1="44600" y1="98368" x2="61100" y2="98454"/>
                        <a14:backgroundMark x1="57900" y1="16065" x2="28300" y2="52491"/>
                        <a14:backgroundMark x1="28300" y1="52491" x2="49500" y2="50086"/>
                        <a14:backgroundMark x1="31300" y1="78436" x2="76500" y2="80241"/>
                        <a14:backgroundMark x1="76500" y1="80241" x2="80200" y2="73454"/>
                        <a14:backgroundMark x1="83600" y1="69158" x2="44600" y2="86082"/>
                        <a14:backgroundMark x1="44600" y1="86082" x2="32000" y2="82388"/>
                        <a14:backgroundMark x1="26400" y1="81615" x2="75600" y2="82388"/>
                        <a14:backgroundMark x1="75600" y1="82388" x2="83799" y2="74535"/>
                        <a14:backgroundMark x1="26600" y1="80326" x2="50300" y2="87199"/>
                        <a14:backgroundMark x1="29600" y1="80155" x2="46200" y2="86082"/>
                        <a14:backgroundMark x1="83600" y1="63402" x2="84900" y2="71048"/>
                        <a14:backgroundMark x1="83000" y1="65808" x2="82100" y2="75258"/>
                        <a14:backgroundMark x1="83600" y1="65636" x2="65300" y2="85481"/>
                        <a14:backgroundMark x1="79500" y1="68643" x2="74100" y2="79725"/>
                        <a14:backgroundMark x1="81000" y1="69502" x2="76100" y2="79038"/>
                        <a14:backgroundMark x1="83000" y1="68041" x2="84700" y2="68471"/>
                        <a14:backgroundMark x1="60300" y1="81271" x2="65900" y2="86770"/>
                        <a14:backgroundMark x1="62700" y1="86598" x2="65700" y2="87027"/>
                        <a14:backgroundMark x1="62400" y1="87371" x2="64600" y2="87715"/>
                        <a14:backgroundMark x1="25800" y1="81186" x2="38100" y2="85997"/>
                        <a14:backgroundMark x1="25100" y1="81271" x2="24000" y2="80670"/>
                        <a14:backgroundMark x1="24700" y1="81186" x2="24200" y2="81014"/>
                        <a14:backgroundMark x1="25400" y1="81701" x2="23100" y2="81014"/>
                        <a14:backgroundMark x1="25000" y1="81271" x2="23400" y2="79811"/>
                        <a14:backgroundMark x1="23900" y1="81186" x2="23400" y2="80412"/>
                        <a14:backgroundMark x1="35600" y1="85911" x2="51300" y2="88488"/>
                        <a14:backgroundMark x1="41500" y1="87113" x2="47400" y2="88918"/>
                        <a14:backgroundMark x1="45400" y1="88746" x2="52900" y2="89605"/>
                        <a14:backgroundMark x1="58000" y1="87973" x2="66800" y2="86426"/>
                        <a14:backgroundMark x1="61600" y1="88144" x2="65300" y2="88402"/>
                        <a14:backgroundMark x1="62300" y1="88918" x2="62200" y2="89003"/>
                        <a14:backgroundMark x1="65700" y1="85395" x2="62100" y2="88746"/>
                        <a14:backgroundMark x1="64200" y1="88918" x2="60600" y2="89175"/>
                        <a14:backgroundMark x1="87200" y1="66838" x2="83400" y2="71821"/>
                        <a14:backgroundMark x1="85100" y1="71564" x2="84000" y2="72938"/>
                        <a14:backgroundMark x1="21900" y1="79553" x2="26200" y2="81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412" y="2774857"/>
            <a:ext cx="946954" cy="110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19B6E44-CAE9-49B2-B0DA-523881007975}"/>
              </a:ext>
            </a:extLst>
          </p:cNvPr>
          <p:cNvSpPr txBox="1"/>
          <p:nvPr/>
        </p:nvSpPr>
        <p:spPr>
          <a:xfrm>
            <a:off x="7291451" y="3969545"/>
            <a:ext cx="12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PYTHON</a:t>
            </a:r>
            <a:endParaRPr lang="ko-KR" altLang="en-US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E25F77-24FC-48DE-BF70-82F31B281697}"/>
              </a:ext>
            </a:extLst>
          </p:cNvPr>
          <p:cNvSpPr txBox="1"/>
          <p:nvPr/>
        </p:nvSpPr>
        <p:spPr>
          <a:xfrm>
            <a:off x="9567124" y="3969545"/>
            <a:ext cx="129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PYTORCH</a:t>
            </a:r>
            <a:endParaRPr lang="ko-KR" altLang="en-US" sz="16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36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A79E59-F575-4F4D-A565-F541E186DFF8}"/>
              </a:ext>
            </a:extLst>
          </p:cNvPr>
          <p:cNvSpPr txBox="1"/>
          <p:nvPr/>
        </p:nvSpPr>
        <p:spPr>
          <a:xfrm>
            <a:off x="371475" y="368300"/>
            <a:ext cx="5229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Activities by week by week</a:t>
            </a:r>
            <a:endParaRPr lang="ko-KR" altLang="en-US" sz="32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82AAE-EA83-40EC-A27B-FB1263069D48}"/>
              </a:ext>
            </a:extLst>
          </p:cNvPr>
          <p:cNvSpPr txBox="1"/>
          <p:nvPr/>
        </p:nvSpPr>
        <p:spPr>
          <a:xfrm>
            <a:off x="371475" y="2387781"/>
            <a:ext cx="21050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week2.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선형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로지스틱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소프트맥스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회귀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2403C-AFC3-463A-8ECB-AD0F2C6AD70D}"/>
              </a:ext>
            </a:extLst>
          </p:cNvPr>
          <p:cNvSpPr txBox="1"/>
          <p:nvPr/>
        </p:nvSpPr>
        <p:spPr>
          <a:xfrm>
            <a:off x="371475" y="2860900"/>
            <a:ext cx="20938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week3.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인공 신경망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퍼셉트론과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역전파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endParaRPr lang="ko-KR" altLang="en-US" sz="9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52473-ECD7-4D85-A386-5B66FC6C1759}"/>
              </a:ext>
            </a:extLst>
          </p:cNvPr>
          <p:cNvSpPr txBox="1"/>
          <p:nvPr/>
        </p:nvSpPr>
        <p:spPr>
          <a:xfrm>
            <a:off x="371475" y="3334019"/>
            <a:ext cx="23118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week4.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다층 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퍼셉트론을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이용한 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MNIST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분류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66944-D183-4B8F-A945-82B360CAA7ED}"/>
              </a:ext>
            </a:extLst>
          </p:cNvPr>
          <p:cNvSpPr txBox="1"/>
          <p:nvPr/>
        </p:nvSpPr>
        <p:spPr>
          <a:xfrm>
            <a:off x="371475" y="3807138"/>
            <a:ext cx="12554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week5. 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합성곱과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풀링</a:t>
            </a:r>
            <a:endParaRPr lang="ko-KR" altLang="en-US" sz="9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F88FA-67AF-4C6A-96D6-2253E26CA615}"/>
              </a:ext>
            </a:extLst>
          </p:cNvPr>
          <p:cNvSpPr txBox="1"/>
          <p:nvPr/>
        </p:nvSpPr>
        <p:spPr>
          <a:xfrm>
            <a:off x="371475" y="4280255"/>
            <a:ext cx="18549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week6. CNN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을 이용한 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MNIST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분류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439F183-6C4F-4F87-B258-F400D39F3220}"/>
              </a:ext>
            </a:extLst>
          </p:cNvPr>
          <p:cNvCxnSpPr/>
          <p:nvPr/>
        </p:nvCxnSpPr>
        <p:spPr>
          <a:xfrm>
            <a:off x="6096000" y="0"/>
            <a:ext cx="0" cy="70389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BD93EE-2F90-4560-A04C-C16F4C0AA13E}"/>
              </a:ext>
            </a:extLst>
          </p:cNvPr>
          <p:cNvSpPr txBox="1"/>
          <p:nvPr/>
        </p:nvSpPr>
        <p:spPr>
          <a:xfrm>
            <a:off x="381470" y="1745384"/>
            <a:ext cx="321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Week 1. </a:t>
            </a:r>
            <a:r>
              <a:rPr lang="en-US" altLang="ko-KR" sz="20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pytorch</a:t>
            </a: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기초 문법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F50A68-03DA-4F74-81EC-A0201165A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1" y="1725767"/>
            <a:ext cx="4500000" cy="2812501"/>
          </a:xfrm>
          <a:prstGeom prst="rect">
            <a:avLst/>
          </a:prstGeom>
          <a:noFill/>
          <a:ln>
            <a:solidFill>
              <a:srgbClr val="ADB9C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58BA88-AAB5-4E75-AF43-8F8CE6F1C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562" y="2976315"/>
            <a:ext cx="2189964" cy="1989753"/>
          </a:xfrm>
          <a:prstGeom prst="rect">
            <a:avLst/>
          </a:prstGeom>
          <a:ln w="3175">
            <a:solidFill>
              <a:srgbClr val="ADB9CA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440F7F-6D3D-4B4B-BCD1-4298661F63BA}"/>
              </a:ext>
            </a:extLst>
          </p:cNvPr>
          <p:cNvSpPr txBox="1"/>
          <p:nvPr/>
        </p:nvSpPr>
        <p:spPr>
          <a:xfrm>
            <a:off x="6459536" y="5117029"/>
            <a:ext cx="5067413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Pytorch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에 사용된 기본 함수들과 개념을 정리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이미지 분야에 사용되는 </a:t>
            </a:r>
            <a:r>
              <a:rPr lang="ko-KR" altLang="en-US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텐서의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구조 파악 및 이미지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텐서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변환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텐서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조작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412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A79E59-F575-4F4D-A565-F541E186DFF8}"/>
              </a:ext>
            </a:extLst>
          </p:cNvPr>
          <p:cNvSpPr txBox="1"/>
          <p:nvPr/>
        </p:nvSpPr>
        <p:spPr>
          <a:xfrm>
            <a:off x="371475" y="368300"/>
            <a:ext cx="5229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Activities by week by week</a:t>
            </a:r>
            <a:endParaRPr lang="ko-KR" altLang="en-US" sz="32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82AAE-EA83-40EC-A27B-FB1263069D48}"/>
              </a:ext>
            </a:extLst>
          </p:cNvPr>
          <p:cNvSpPr txBox="1"/>
          <p:nvPr/>
        </p:nvSpPr>
        <p:spPr>
          <a:xfrm>
            <a:off x="371475" y="2218503"/>
            <a:ext cx="4433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week2. </a:t>
            </a:r>
            <a:r>
              <a:rPr lang="ko-KR" altLang="en-US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선형</a:t>
            </a: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로지스틱</a:t>
            </a: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소프트맥스</a:t>
            </a:r>
            <a:r>
              <a:rPr lang="ko-KR" altLang="en-US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회귀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2403C-AFC3-463A-8ECB-AD0F2C6AD70D}"/>
              </a:ext>
            </a:extLst>
          </p:cNvPr>
          <p:cNvSpPr txBox="1"/>
          <p:nvPr/>
        </p:nvSpPr>
        <p:spPr>
          <a:xfrm>
            <a:off x="371475" y="2860900"/>
            <a:ext cx="20938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week3.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인공 신경망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퍼셉트론과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역전파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endParaRPr lang="ko-KR" altLang="en-US" sz="9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52473-ECD7-4D85-A386-5B66FC6C1759}"/>
              </a:ext>
            </a:extLst>
          </p:cNvPr>
          <p:cNvSpPr txBox="1"/>
          <p:nvPr/>
        </p:nvSpPr>
        <p:spPr>
          <a:xfrm>
            <a:off x="371475" y="3334019"/>
            <a:ext cx="23118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week4.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다층 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퍼셉트론을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이용한 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MNIST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분류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66944-D183-4B8F-A945-82B360CAA7ED}"/>
              </a:ext>
            </a:extLst>
          </p:cNvPr>
          <p:cNvSpPr txBox="1"/>
          <p:nvPr/>
        </p:nvSpPr>
        <p:spPr>
          <a:xfrm>
            <a:off x="371475" y="3807138"/>
            <a:ext cx="12554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week5. 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합성곱과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풀링</a:t>
            </a:r>
            <a:endParaRPr lang="ko-KR" altLang="en-US" sz="9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F88FA-67AF-4C6A-96D6-2253E26CA615}"/>
              </a:ext>
            </a:extLst>
          </p:cNvPr>
          <p:cNvSpPr txBox="1"/>
          <p:nvPr/>
        </p:nvSpPr>
        <p:spPr>
          <a:xfrm>
            <a:off x="371475" y="4280255"/>
            <a:ext cx="18549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week6. CNN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을 이용한 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MNIST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분류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439F183-6C4F-4F87-B258-F400D39F3220}"/>
              </a:ext>
            </a:extLst>
          </p:cNvPr>
          <p:cNvCxnSpPr/>
          <p:nvPr/>
        </p:nvCxnSpPr>
        <p:spPr>
          <a:xfrm>
            <a:off x="6096000" y="0"/>
            <a:ext cx="0" cy="70389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BD93EE-2F90-4560-A04C-C16F4C0AA13E}"/>
              </a:ext>
            </a:extLst>
          </p:cNvPr>
          <p:cNvSpPr txBox="1"/>
          <p:nvPr/>
        </p:nvSpPr>
        <p:spPr>
          <a:xfrm>
            <a:off x="381470" y="1745384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Week 1. </a:t>
            </a:r>
            <a:r>
              <a:rPr lang="en-US" altLang="ko-KR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pytorch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기초 문법</a:t>
            </a:r>
            <a:r>
              <a:rPr lang="en-US" altLang="ko-KR" sz="9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ko-KR" altLang="en-US" sz="9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9897463-C17C-4EF2-8BF0-2CD9A0BD3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3" y="1745384"/>
            <a:ext cx="4500000" cy="2812500"/>
          </a:xfrm>
          <a:prstGeom prst="rect">
            <a:avLst/>
          </a:prstGeom>
          <a:noFill/>
          <a:ln w="3175">
            <a:solidFill>
              <a:srgbClr val="ADB9C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5BA821-D576-4276-9523-07073AF952B3}"/>
              </a:ext>
            </a:extLst>
          </p:cNvPr>
          <p:cNvSpPr txBox="1"/>
          <p:nvPr/>
        </p:nvSpPr>
        <p:spPr>
          <a:xfrm>
            <a:off x="6459536" y="5117029"/>
            <a:ext cx="4697120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선형 함수와 비선형 함수의 차이 파악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다양한 연산 게이트의 구현 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계단함수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시그모이드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함수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ReLU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함수 구현 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및 차이 비교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소프트맥스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함수의 구현 및 적용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C692818-53B0-431E-9671-D065B84CC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3120" y="58736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9" name="_x397617192">
            <a:extLst>
              <a:ext uri="{FF2B5EF4-FFF2-40B4-BE49-F238E27FC236}">
                <a16:creationId xmlns:a16="http://schemas.microsoft.com/office/drawing/2014/main" id="{1C113309-A1C3-45D0-93FA-61010D242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249" y="3015778"/>
            <a:ext cx="1976438" cy="1693863"/>
          </a:xfrm>
          <a:prstGeom prst="rect">
            <a:avLst/>
          </a:prstGeom>
          <a:noFill/>
          <a:ln w="3175">
            <a:solidFill>
              <a:srgbClr val="ADB9C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EC0A59CF-7FFE-4933-A816-8328A4DC6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71019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23" name="_x397619856">
            <a:extLst>
              <a:ext uri="{FF2B5EF4-FFF2-40B4-BE49-F238E27FC236}">
                <a16:creationId xmlns:a16="http://schemas.microsoft.com/office/drawing/2014/main" id="{E26A0873-FF54-4EF0-9806-9D5A87BF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706" y="4167393"/>
            <a:ext cx="2300288" cy="687388"/>
          </a:xfrm>
          <a:prstGeom prst="rect">
            <a:avLst/>
          </a:prstGeom>
          <a:noFill/>
          <a:ln w="3175">
            <a:solidFill>
              <a:srgbClr val="ADB9C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593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A79E59-F575-4F4D-A565-F541E186DFF8}"/>
              </a:ext>
            </a:extLst>
          </p:cNvPr>
          <p:cNvSpPr txBox="1"/>
          <p:nvPr/>
        </p:nvSpPr>
        <p:spPr>
          <a:xfrm>
            <a:off x="371475" y="368300"/>
            <a:ext cx="5229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Activities by week by week</a:t>
            </a:r>
            <a:endParaRPr lang="ko-KR" altLang="en-US" sz="32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82AAE-EA83-40EC-A27B-FB1263069D48}"/>
              </a:ext>
            </a:extLst>
          </p:cNvPr>
          <p:cNvSpPr txBox="1"/>
          <p:nvPr/>
        </p:nvSpPr>
        <p:spPr>
          <a:xfrm>
            <a:off x="371475" y="2218503"/>
            <a:ext cx="21050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week2. </a:t>
            </a:r>
            <a:r>
              <a:rPr lang="ko-KR" altLang="en-US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선형</a:t>
            </a:r>
            <a:r>
              <a:rPr lang="en-US" altLang="ko-KR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로지스틱</a:t>
            </a:r>
            <a:r>
              <a:rPr lang="en-US" altLang="ko-KR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소프트맥스</a:t>
            </a:r>
            <a:r>
              <a:rPr lang="ko-KR" altLang="en-US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회귀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2403C-AFC3-463A-8ECB-AD0F2C6AD70D}"/>
              </a:ext>
            </a:extLst>
          </p:cNvPr>
          <p:cNvSpPr txBox="1"/>
          <p:nvPr/>
        </p:nvSpPr>
        <p:spPr>
          <a:xfrm>
            <a:off x="371475" y="2691622"/>
            <a:ext cx="4417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week3. </a:t>
            </a:r>
            <a:r>
              <a:rPr lang="ko-KR" altLang="en-US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인공 신경망</a:t>
            </a: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퍼셉트론과</a:t>
            </a:r>
            <a:r>
              <a:rPr lang="ko-KR" altLang="en-US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역전파</a:t>
            </a: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52473-ECD7-4D85-A386-5B66FC6C1759}"/>
              </a:ext>
            </a:extLst>
          </p:cNvPr>
          <p:cNvSpPr txBox="1"/>
          <p:nvPr/>
        </p:nvSpPr>
        <p:spPr>
          <a:xfrm>
            <a:off x="371475" y="3334019"/>
            <a:ext cx="23118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week4.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다층 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퍼셉트론을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이용한 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MNIST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분류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66944-D183-4B8F-A945-82B360CAA7ED}"/>
              </a:ext>
            </a:extLst>
          </p:cNvPr>
          <p:cNvSpPr txBox="1"/>
          <p:nvPr/>
        </p:nvSpPr>
        <p:spPr>
          <a:xfrm>
            <a:off x="371475" y="3807138"/>
            <a:ext cx="12554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week5. 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합성곱과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풀링</a:t>
            </a:r>
            <a:endParaRPr lang="ko-KR" altLang="en-US" sz="9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F88FA-67AF-4C6A-96D6-2253E26CA615}"/>
              </a:ext>
            </a:extLst>
          </p:cNvPr>
          <p:cNvSpPr txBox="1"/>
          <p:nvPr/>
        </p:nvSpPr>
        <p:spPr>
          <a:xfrm>
            <a:off x="371475" y="4280255"/>
            <a:ext cx="18549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week6. CNN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을 이용한 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MNIST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분류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439F183-6C4F-4F87-B258-F400D39F3220}"/>
              </a:ext>
            </a:extLst>
          </p:cNvPr>
          <p:cNvCxnSpPr/>
          <p:nvPr/>
        </p:nvCxnSpPr>
        <p:spPr>
          <a:xfrm>
            <a:off x="6096000" y="0"/>
            <a:ext cx="0" cy="70389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BD93EE-2F90-4560-A04C-C16F4C0AA13E}"/>
              </a:ext>
            </a:extLst>
          </p:cNvPr>
          <p:cNvSpPr txBox="1"/>
          <p:nvPr/>
        </p:nvSpPr>
        <p:spPr>
          <a:xfrm>
            <a:off x="381470" y="1745384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Week 1. </a:t>
            </a:r>
            <a:r>
              <a:rPr lang="en-US" altLang="ko-KR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pytorch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기초 문법</a:t>
            </a:r>
            <a:r>
              <a:rPr lang="en-US" altLang="ko-KR" sz="9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ko-KR" altLang="en-US" sz="9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92A682F-C42B-4226-ACDB-B2C6BC5E1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3" y="1766677"/>
            <a:ext cx="4500000" cy="281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C58132-56CA-4B6A-B596-5053F1D9441E}"/>
              </a:ext>
            </a:extLst>
          </p:cNvPr>
          <p:cNvSpPr txBox="1"/>
          <p:nvPr/>
        </p:nvSpPr>
        <p:spPr>
          <a:xfrm>
            <a:off x="6459536" y="5117029"/>
            <a:ext cx="4733988" cy="1347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신경망과 </a:t>
            </a:r>
            <a:r>
              <a:rPr lang="ko-KR" altLang="en-US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퍼셉트론의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차이 파악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손실 함수에 대한 이해 및 설정과 계산법에 대하여 학습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역전파의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개념을 이해하고 여러 함수의 계산그래프를 학습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수치 미분과 오차역전파법의 공통점과 차이점을 비교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202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A79E59-F575-4F4D-A565-F541E186DFF8}"/>
              </a:ext>
            </a:extLst>
          </p:cNvPr>
          <p:cNvSpPr txBox="1"/>
          <p:nvPr/>
        </p:nvSpPr>
        <p:spPr>
          <a:xfrm>
            <a:off x="371475" y="368300"/>
            <a:ext cx="5229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Activities by week by week</a:t>
            </a:r>
            <a:endParaRPr lang="ko-KR" altLang="en-US" sz="32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82AAE-EA83-40EC-A27B-FB1263069D48}"/>
              </a:ext>
            </a:extLst>
          </p:cNvPr>
          <p:cNvSpPr txBox="1"/>
          <p:nvPr/>
        </p:nvSpPr>
        <p:spPr>
          <a:xfrm>
            <a:off x="371475" y="2218503"/>
            <a:ext cx="21050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week2. </a:t>
            </a:r>
            <a:r>
              <a:rPr lang="ko-KR" altLang="en-US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선형</a:t>
            </a:r>
            <a:r>
              <a:rPr lang="en-US" altLang="ko-KR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로지스틱</a:t>
            </a:r>
            <a:r>
              <a:rPr lang="en-US" altLang="ko-KR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소프트맥스</a:t>
            </a:r>
            <a:r>
              <a:rPr lang="ko-KR" altLang="en-US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회귀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2403C-AFC3-463A-8ECB-AD0F2C6AD70D}"/>
              </a:ext>
            </a:extLst>
          </p:cNvPr>
          <p:cNvSpPr txBox="1"/>
          <p:nvPr/>
        </p:nvSpPr>
        <p:spPr>
          <a:xfrm>
            <a:off x="371475" y="2691622"/>
            <a:ext cx="20938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week3.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인공 신경망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퍼셉트론과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역전파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endParaRPr lang="ko-KR" altLang="en-US" sz="9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52473-ECD7-4D85-A386-5B66FC6C1759}"/>
              </a:ext>
            </a:extLst>
          </p:cNvPr>
          <p:cNvSpPr txBox="1"/>
          <p:nvPr/>
        </p:nvSpPr>
        <p:spPr>
          <a:xfrm>
            <a:off x="371475" y="3164741"/>
            <a:ext cx="4899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week4. </a:t>
            </a:r>
            <a:r>
              <a:rPr lang="ko-KR" altLang="en-US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다층 </a:t>
            </a:r>
            <a:r>
              <a:rPr lang="ko-KR" altLang="en-US" sz="20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퍼셉트론을</a:t>
            </a:r>
            <a:r>
              <a:rPr lang="ko-KR" altLang="en-US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이용한 </a:t>
            </a: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MNIST </a:t>
            </a:r>
            <a:r>
              <a:rPr lang="ko-KR" altLang="en-US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분류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66944-D183-4B8F-A945-82B360CAA7ED}"/>
              </a:ext>
            </a:extLst>
          </p:cNvPr>
          <p:cNvSpPr txBox="1"/>
          <p:nvPr/>
        </p:nvSpPr>
        <p:spPr>
          <a:xfrm>
            <a:off x="371475" y="3807138"/>
            <a:ext cx="12554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week5. 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합성곱과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풀링</a:t>
            </a:r>
            <a:endParaRPr lang="ko-KR" altLang="en-US" sz="9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F88FA-67AF-4C6A-96D6-2253E26CA615}"/>
              </a:ext>
            </a:extLst>
          </p:cNvPr>
          <p:cNvSpPr txBox="1"/>
          <p:nvPr/>
        </p:nvSpPr>
        <p:spPr>
          <a:xfrm>
            <a:off x="371475" y="4280255"/>
            <a:ext cx="18549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week6. CNN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을 이용한 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MNIST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분류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439F183-6C4F-4F87-B258-F400D39F3220}"/>
              </a:ext>
            </a:extLst>
          </p:cNvPr>
          <p:cNvCxnSpPr/>
          <p:nvPr/>
        </p:nvCxnSpPr>
        <p:spPr>
          <a:xfrm>
            <a:off x="6096000" y="0"/>
            <a:ext cx="0" cy="70389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BD93EE-2F90-4560-A04C-C16F4C0AA13E}"/>
              </a:ext>
            </a:extLst>
          </p:cNvPr>
          <p:cNvSpPr txBox="1"/>
          <p:nvPr/>
        </p:nvSpPr>
        <p:spPr>
          <a:xfrm>
            <a:off x="381470" y="1745384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Week 1. </a:t>
            </a:r>
            <a:r>
              <a:rPr lang="en-US" altLang="ko-KR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pytorch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기초 문법</a:t>
            </a:r>
            <a:r>
              <a:rPr lang="en-US" altLang="ko-KR" sz="9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ko-KR" altLang="en-US" sz="9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5D1C9F4-CE32-403E-8D8A-2ED5CBCDF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3" y="1786205"/>
            <a:ext cx="4500000" cy="281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50E3F1-76AD-4BC1-95D6-84FF3FBDB4B9}"/>
              </a:ext>
            </a:extLst>
          </p:cNvPr>
          <p:cNvSpPr txBox="1"/>
          <p:nvPr/>
        </p:nvSpPr>
        <p:spPr>
          <a:xfrm>
            <a:off x="6459536" y="5117029"/>
            <a:ext cx="5048818" cy="1029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인력층과 출력 층 사이에 은닉층을 추가한 다층 </a:t>
            </a:r>
            <a:r>
              <a:rPr lang="ko-KR" altLang="en-US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퍼셉트론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구현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구현한 신경망 모델을 이용한 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MNIST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데이터 학습 및 분류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overfitting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을 막기위한 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dropout 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및 가중치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규제 공부 및 구현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0D713BD5-ECE2-4983-B3D1-9334733A4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9581" y="25925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3" name="_x423297992">
            <a:extLst>
              <a:ext uri="{FF2B5EF4-FFF2-40B4-BE49-F238E27FC236}">
                <a16:creationId xmlns:a16="http://schemas.microsoft.com/office/drawing/2014/main" id="{57A1916D-4A83-47BE-A23A-1BB843AE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581" y="3049751"/>
            <a:ext cx="2300288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037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A79E59-F575-4F4D-A565-F541E186DFF8}"/>
              </a:ext>
            </a:extLst>
          </p:cNvPr>
          <p:cNvSpPr txBox="1"/>
          <p:nvPr/>
        </p:nvSpPr>
        <p:spPr>
          <a:xfrm>
            <a:off x="371475" y="368300"/>
            <a:ext cx="5229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Activities by week by week</a:t>
            </a:r>
            <a:endParaRPr lang="ko-KR" altLang="en-US" sz="32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82AAE-EA83-40EC-A27B-FB1263069D48}"/>
              </a:ext>
            </a:extLst>
          </p:cNvPr>
          <p:cNvSpPr txBox="1"/>
          <p:nvPr/>
        </p:nvSpPr>
        <p:spPr>
          <a:xfrm>
            <a:off x="371475" y="2218503"/>
            <a:ext cx="21050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week2. </a:t>
            </a:r>
            <a:r>
              <a:rPr lang="ko-KR" altLang="en-US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선형</a:t>
            </a:r>
            <a:r>
              <a:rPr lang="en-US" altLang="ko-KR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로지스틱</a:t>
            </a:r>
            <a:r>
              <a:rPr lang="en-US" altLang="ko-KR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소프트맥스</a:t>
            </a:r>
            <a:r>
              <a:rPr lang="ko-KR" altLang="en-US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회귀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2403C-AFC3-463A-8ECB-AD0F2C6AD70D}"/>
              </a:ext>
            </a:extLst>
          </p:cNvPr>
          <p:cNvSpPr txBox="1"/>
          <p:nvPr/>
        </p:nvSpPr>
        <p:spPr>
          <a:xfrm>
            <a:off x="371475" y="2691622"/>
            <a:ext cx="20938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week3.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인공 신경망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퍼셉트론과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역전파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endParaRPr lang="ko-KR" altLang="en-US" sz="9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52473-ECD7-4D85-A386-5B66FC6C1759}"/>
              </a:ext>
            </a:extLst>
          </p:cNvPr>
          <p:cNvSpPr txBox="1"/>
          <p:nvPr/>
        </p:nvSpPr>
        <p:spPr>
          <a:xfrm>
            <a:off x="371475" y="3164741"/>
            <a:ext cx="23118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week4.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다층 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퍼셉트론을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이용한 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MNIST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분류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66944-D183-4B8F-A945-82B360CAA7ED}"/>
              </a:ext>
            </a:extLst>
          </p:cNvPr>
          <p:cNvSpPr txBox="1"/>
          <p:nvPr/>
        </p:nvSpPr>
        <p:spPr>
          <a:xfrm>
            <a:off x="371475" y="3637860"/>
            <a:ext cx="2554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week5. </a:t>
            </a:r>
            <a:r>
              <a:rPr lang="ko-KR" altLang="en-US" sz="20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합성곱과</a:t>
            </a:r>
            <a:r>
              <a:rPr lang="ko-KR" altLang="en-US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풀링</a:t>
            </a:r>
            <a:endParaRPr lang="ko-KR" altLang="en-US" sz="2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F88FA-67AF-4C6A-96D6-2253E26CA615}"/>
              </a:ext>
            </a:extLst>
          </p:cNvPr>
          <p:cNvSpPr txBox="1"/>
          <p:nvPr/>
        </p:nvSpPr>
        <p:spPr>
          <a:xfrm>
            <a:off x="371475" y="4280255"/>
            <a:ext cx="18549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week6. CNN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을 이용한 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MNIST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분류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439F183-6C4F-4F87-B258-F400D39F3220}"/>
              </a:ext>
            </a:extLst>
          </p:cNvPr>
          <p:cNvCxnSpPr/>
          <p:nvPr/>
        </p:nvCxnSpPr>
        <p:spPr>
          <a:xfrm>
            <a:off x="6096000" y="0"/>
            <a:ext cx="0" cy="70389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BD93EE-2F90-4560-A04C-C16F4C0AA13E}"/>
              </a:ext>
            </a:extLst>
          </p:cNvPr>
          <p:cNvSpPr txBox="1"/>
          <p:nvPr/>
        </p:nvSpPr>
        <p:spPr>
          <a:xfrm>
            <a:off x="381470" y="1745384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Week 1. </a:t>
            </a:r>
            <a:r>
              <a:rPr lang="en-US" altLang="ko-KR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pytorch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기초 문법</a:t>
            </a:r>
            <a:r>
              <a:rPr lang="en-US" altLang="ko-KR" sz="9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ko-KR" altLang="en-US" sz="9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42AD73-0315-416F-B1C4-4B445D9AE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3" y="1736725"/>
            <a:ext cx="4500000" cy="28125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677C78-A99C-4D9E-8CD8-FC44F859B921}"/>
              </a:ext>
            </a:extLst>
          </p:cNvPr>
          <p:cNvSpPr txBox="1"/>
          <p:nvPr/>
        </p:nvSpPr>
        <p:spPr>
          <a:xfrm>
            <a:off x="6459536" y="5117029"/>
            <a:ext cx="4996240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Convolution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layer,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Pooling layer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의 작동원리 및 기능 공부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Convolutin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Pooling layer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의 구현 및 활용 방안 공부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구현한 계층을 활용한 간단한 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CNN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구현 및 학습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5E346CD-EF47-4984-B58C-E2C07E082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0284" y="17962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6ED7F0D-DB1E-4744-87E3-1AF83A9E7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5" name="_x282653376">
            <a:extLst>
              <a:ext uri="{FF2B5EF4-FFF2-40B4-BE49-F238E27FC236}">
                <a16:creationId xmlns:a16="http://schemas.microsoft.com/office/drawing/2014/main" id="{53CBB438-5C8D-43FB-8C07-ECA5F0789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283" y="3592456"/>
            <a:ext cx="2300402" cy="1434451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527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A79E59-F575-4F4D-A565-F541E186DFF8}"/>
              </a:ext>
            </a:extLst>
          </p:cNvPr>
          <p:cNvSpPr txBox="1"/>
          <p:nvPr/>
        </p:nvSpPr>
        <p:spPr>
          <a:xfrm>
            <a:off x="371475" y="368300"/>
            <a:ext cx="5229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Activities by week by week</a:t>
            </a:r>
            <a:endParaRPr lang="ko-KR" altLang="en-US" sz="32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82AAE-EA83-40EC-A27B-FB1263069D48}"/>
              </a:ext>
            </a:extLst>
          </p:cNvPr>
          <p:cNvSpPr txBox="1"/>
          <p:nvPr/>
        </p:nvSpPr>
        <p:spPr>
          <a:xfrm>
            <a:off x="371475" y="2232225"/>
            <a:ext cx="21050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week2. </a:t>
            </a:r>
            <a:r>
              <a:rPr lang="ko-KR" altLang="en-US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선형</a:t>
            </a:r>
            <a:r>
              <a:rPr lang="en-US" altLang="ko-KR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로지스틱</a:t>
            </a:r>
            <a:r>
              <a:rPr lang="en-US" altLang="ko-KR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소프트맥스</a:t>
            </a:r>
            <a:r>
              <a:rPr lang="ko-KR" altLang="en-US" sz="9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회귀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2403C-AFC3-463A-8ECB-AD0F2C6AD70D}"/>
              </a:ext>
            </a:extLst>
          </p:cNvPr>
          <p:cNvSpPr txBox="1"/>
          <p:nvPr/>
        </p:nvSpPr>
        <p:spPr>
          <a:xfrm>
            <a:off x="371475" y="2719066"/>
            <a:ext cx="20938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week3.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인공 신경망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퍼셉트론과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역전파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endParaRPr lang="ko-KR" altLang="en-US" sz="9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52473-ECD7-4D85-A386-5B66FC6C1759}"/>
              </a:ext>
            </a:extLst>
          </p:cNvPr>
          <p:cNvSpPr txBox="1"/>
          <p:nvPr/>
        </p:nvSpPr>
        <p:spPr>
          <a:xfrm>
            <a:off x="371475" y="3205907"/>
            <a:ext cx="23118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week4.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다층 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퍼셉트론을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이용한 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MNIST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분류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66944-D183-4B8F-A945-82B360CAA7ED}"/>
              </a:ext>
            </a:extLst>
          </p:cNvPr>
          <p:cNvSpPr txBox="1"/>
          <p:nvPr/>
        </p:nvSpPr>
        <p:spPr>
          <a:xfrm>
            <a:off x="371475" y="3692748"/>
            <a:ext cx="12554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week5. 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합성곱과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풀링</a:t>
            </a:r>
            <a:endParaRPr lang="ko-KR" altLang="en-US" sz="9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F88FA-67AF-4C6A-96D6-2253E26CA615}"/>
              </a:ext>
            </a:extLst>
          </p:cNvPr>
          <p:cNvSpPr txBox="1"/>
          <p:nvPr/>
        </p:nvSpPr>
        <p:spPr>
          <a:xfrm>
            <a:off x="371475" y="4179587"/>
            <a:ext cx="3919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week6. CNN</a:t>
            </a:r>
            <a:r>
              <a:rPr lang="ko-KR" altLang="en-US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이용한 </a:t>
            </a:r>
            <a:r>
              <a:rPr lang="en-US" altLang="ko-KR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MNIST</a:t>
            </a:r>
            <a:r>
              <a:rPr lang="ko-KR" altLang="en-US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분류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439F183-6C4F-4F87-B258-F400D39F3220}"/>
              </a:ext>
            </a:extLst>
          </p:cNvPr>
          <p:cNvCxnSpPr/>
          <p:nvPr/>
        </p:nvCxnSpPr>
        <p:spPr>
          <a:xfrm>
            <a:off x="6096000" y="0"/>
            <a:ext cx="0" cy="70389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BD93EE-2F90-4560-A04C-C16F4C0AA13E}"/>
              </a:ext>
            </a:extLst>
          </p:cNvPr>
          <p:cNvSpPr txBox="1"/>
          <p:nvPr/>
        </p:nvSpPr>
        <p:spPr>
          <a:xfrm>
            <a:off x="381470" y="1745384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Week 1. </a:t>
            </a:r>
            <a:r>
              <a:rPr lang="en-US" altLang="ko-KR" sz="9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pytorch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기초 문법</a:t>
            </a:r>
            <a:r>
              <a:rPr lang="en-US" altLang="ko-KR" sz="9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ko-KR" altLang="en-US" sz="9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BEEA341-C32C-43F8-8107-2C3D04FC3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3" y="1745384"/>
            <a:ext cx="4500000" cy="281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C7BED6-504C-4635-B9AD-922D09833DA7}"/>
              </a:ext>
            </a:extLst>
          </p:cNvPr>
          <p:cNvSpPr txBox="1"/>
          <p:nvPr/>
        </p:nvSpPr>
        <p:spPr>
          <a:xfrm>
            <a:off x="6459536" y="5117029"/>
            <a:ext cx="5397440" cy="1670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Convolution layer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와 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Pooling layer</a:t>
            </a:r>
            <a:r>
              <a:rPr lang="ko-KR" altLang="en-US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이용하여 복잡한 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CNN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구현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MNIST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데이터셋 분류의 정확도 향상을 위한 방법을 공부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활성화 함수로 </a:t>
            </a:r>
            <a:r>
              <a:rPr lang="en-US" altLang="ko-KR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ReLU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사용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He 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초기값으로 초기값 설정</a:t>
            </a: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113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678</Words>
  <Application>Microsoft Office PowerPoint</Application>
  <PresentationFormat>와이드스크린</PresentationFormat>
  <Paragraphs>103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Noto Sans KR</vt:lpstr>
      <vt:lpstr>Arial</vt:lpstr>
      <vt:lpstr>맑은 고딕</vt:lpstr>
      <vt:lpstr>Noto Sans KR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hyewon</dc:creator>
  <cp:lastModifiedBy>kim hyewon</cp:lastModifiedBy>
  <cp:revision>27</cp:revision>
  <dcterms:created xsi:type="dcterms:W3CDTF">2021-06-19T17:02:42Z</dcterms:created>
  <dcterms:modified xsi:type="dcterms:W3CDTF">2021-06-25T04:44:01Z</dcterms:modified>
</cp:coreProperties>
</file>